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92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2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207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128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30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72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35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66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5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37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17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5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87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14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05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A992-6040-4A7E-9527-FE45FDFB6F4B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45149D-87E6-4CB0-B20B-276221AFE8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00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330860" y="4155539"/>
            <a:ext cx="7977990" cy="2010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7200" dirty="0" smtClean="0">
                <a:solidFill>
                  <a:srgbClr val="92D050"/>
                </a:solidFill>
                <a:latin typeface="Calibri" pitchFamily="34" charset="0"/>
              </a:rPr>
              <a:t>SAĞLIKLI YAŞAM SAĞLIKLI BESLENME</a:t>
            </a:r>
            <a:endParaRPr lang="tr-TR" sz="7200" dirty="0">
              <a:solidFill>
                <a:srgbClr val="92D05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t="13570" r="22661" b="13230"/>
          <a:stretch/>
        </p:blipFill>
        <p:spPr>
          <a:xfrm>
            <a:off x="1149790" y="579422"/>
            <a:ext cx="2073243" cy="2018924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204581" y="707718"/>
            <a:ext cx="4953000" cy="14162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6600" dirty="0" smtClean="0">
                <a:solidFill>
                  <a:schemeClr val="accent1">
                    <a:lumMod val="75000"/>
                  </a:schemeClr>
                </a:solidFill>
              </a:rPr>
              <a:t>RAHMİYE ORTAOKULU</a:t>
            </a:r>
            <a:endParaRPr lang="tr-T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Karbonhidratlar vücuda enerji sağlar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Ekmek</a:t>
            </a:r>
          </a:p>
          <a:p>
            <a:r>
              <a:rPr lang="tr-TR" sz="2800" dirty="0"/>
              <a:t>Makarna</a:t>
            </a:r>
          </a:p>
          <a:p>
            <a:r>
              <a:rPr lang="tr-TR" sz="2800" dirty="0"/>
              <a:t>Pirinç</a:t>
            </a:r>
          </a:p>
          <a:p>
            <a:r>
              <a:rPr lang="tr-TR" sz="2800" dirty="0"/>
              <a:t>Meyveler</a:t>
            </a:r>
          </a:p>
          <a:p>
            <a:r>
              <a:rPr lang="tr-TR" sz="2800" dirty="0"/>
              <a:t>Sebzeler</a:t>
            </a:r>
          </a:p>
          <a:p>
            <a:r>
              <a:rPr lang="tr-TR" sz="2800" dirty="0" smtClean="0"/>
              <a:t>Şeker </a:t>
            </a:r>
          </a:p>
          <a:p>
            <a:pPr marL="0" indent="0">
              <a:buNone/>
            </a:pPr>
            <a:r>
              <a:rPr lang="tr-TR" sz="2800" dirty="0" smtClean="0"/>
              <a:t>vb</a:t>
            </a:r>
            <a:r>
              <a:rPr lang="tr-TR" sz="2800" dirty="0"/>
              <a:t>. besinler </a:t>
            </a:r>
            <a:r>
              <a:rPr lang="tr-TR" sz="2800" dirty="0" smtClean="0"/>
              <a:t>karbonhidrat kaynaklarıdır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/>
              <a:t>Karbonhidratlar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/>
              <a:t>Çocuklar, gereksinim duydukları enerjinin </a:t>
            </a:r>
            <a:r>
              <a:rPr lang="tr-TR" sz="2800" dirty="0" smtClean="0"/>
              <a:t>bir kısmını karbonhidrat içerikli </a:t>
            </a:r>
            <a:r>
              <a:rPr lang="tr-TR" sz="2800" dirty="0"/>
              <a:t>besinlerle </a:t>
            </a:r>
            <a:r>
              <a:rPr lang="tr-TR" sz="2800" dirty="0" smtClean="0"/>
              <a:t>alırlarsa aldıkları </a:t>
            </a:r>
            <a:r>
              <a:rPr lang="tr-TR" sz="2800" dirty="0"/>
              <a:t>proteinin enerji </a:t>
            </a:r>
            <a:r>
              <a:rPr lang="tr-TR" sz="2800" dirty="0" smtClean="0"/>
              <a:t>için kullanılmasını </a:t>
            </a:r>
            <a:r>
              <a:rPr lang="tr-TR" sz="2800" dirty="0"/>
              <a:t>önlenir</a:t>
            </a:r>
            <a:r>
              <a:rPr lang="tr-TR" sz="2800" dirty="0" smtClean="0"/>
              <a:t>.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/>
              <a:t>Rafine un yerine tam tahıl </a:t>
            </a:r>
            <a:r>
              <a:rPr lang="tr-TR" sz="2800" dirty="0" smtClean="0"/>
              <a:t>unu, tahıl</a:t>
            </a:r>
            <a:r>
              <a:rPr lang="tr-TR" sz="2800" dirty="0"/>
              <a:t>; rafine şeker yerine </a:t>
            </a:r>
            <a:r>
              <a:rPr lang="tr-TR" sz="2800" dirty="0" smtClean="0"/>
              <a:t>meyve kurusu </a:t>
            </a:r>
            <a:r>
              <a:rPr lang="tr-TR" sz="2800" dirty="0"/>
              <a:t>gibi doğal tatlı besinler daha sağlıklıdır</a:t>
            </a:r>
          </a:p>
        </p:txBody>
      </p:sp>
    </p:spTree>
    <p:extLst>
      <p:ext uri="{BB962C8B-B14F-4D97-AF65-F5344CB8AC3E}">
        <p14:creationId xmlns:p14="http://schemas.microsoft.com/office/powerpoint/2010/main" val="37586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/>
              <a:t>Mineraller</a:t>
            </a:r>
            <a:endParaRPr lang="tr-TR" sz="6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Sebze, meyve, süt, et grubu zengin kaynaklardır</a:t>
            </a:r>
          </a:p>
          <a:p>
            <a:r>
              <a:rPr lang="tr-TR" sz="2800" dirty="0" smtClean="0"/>
              <a:t>Hücre </a:t>
            </a:r>
            <a:r>
              <a:rPr lang="tr-TR" sz="2800" dirty="0"/>
              <a:t>korunması; sağlıklı </a:t>
            </a:r>
            <a:r>
              <a:rPr lang="tr-TR" sz="2800" dirty="0" smtClean="0"/>
              <a:t>diş, kemik</a:t>
            </a:r>
            <a:r>
              <a:rPr lang="tr-TR" sz="2800" dirty="0"/>
              <a:t>, cilt yapısı için önemlidir.</a:t>
            </a:r>
          </a:p>
          <a:p>
            <a:r>
              <a:rPr lang="tr-TR" sz="2800" dirty="0" smtClean="0"/>
              <a:t>Kalp </a:t>
            </a:r>
            <a:r>
              <a:rPr lang="tr-TR" sz="2800" dirty="0"/>
              <a:t>ritmi, kan basıncı </a:t>
            </a:r>
            <a:r>
              <a:rPr lang="tr-TR" sz="2800" dirty="0" smtClean="0"/>
              <a:t>gibi düzenleyici </a:t>
            </a:r>
            <a:r>
              <a:rPr lang="tr-TR" sz="2800" dirty="0"/>
              <a:t>fonksiyonlarda rol oynar.</a:t>
            </a:r>
          </a:p>
          <a:p>
            <a:r>
              <a:rPr lang="tr-TR" sz="2800" dirty="0" smtClean="0"/>
              <a:t>Vücut </a:t>
            </a:r>
            <a:r>
              <a:rPr lang="tr-TR" sz="2800" dirty="0"/>
              <a:t>suyunun dengede tutulmasını sağlar.</a:t>
            </a:r>
          </a:p>
          <a:p>
            <a:r>
              <a:rPr lang="tr-TR" sz="2800" dirty="0" smtClean="0"/>
              <a:t>Kalsiyum</a:t>
            </a:r>
            <a:r>
              <a:rPr lang="tr-TR" sz="2800" dirty="0"/>
              <a:t>, bakır, iyot, demir, çinko, fosfor, </a:t>
            </a:r>
            <a:r>
              <a:rPr lang="tr-TR" sz="2800" dirty="0" smtClean="0"/>
              <a:t>sodyum vb</a:t>
            </a:r>
            <a:r>
              <a:rPr lang="tr-TR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121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Çocukların kemik ve diş gelişimi için kalsiyum</a:t>
            </a:r>
          </a:p>
          <a:p>
            <a:pPr marL="0" indent="0">
              <a:buNone/>
            </a:pPr>
            <a:r>
              <a:rPr lang="tr-TR" sz="3200" dirty="0"/>
              <a:t>Kan yapımı için demir</a:t>
            </a:r>
          </a:p>
          <a:p>
            <a:pPr marL="0" indent="0">
              <a:buNone/>
            </a:pPr>
            <a:r>
              <a:rPr lang="tr-TR" sz="3200" dirty="0"/>
              <a:t>Büyüme için çinko</a:t>
            </a:r>
          </a:p>
          <a:p>
            <a:pPr marL="0" indent="0">
              <a:buNone/>
            </a:pPr>
            <a:r>
              <a:rPr lang="tr-TR" sz="3200" dirty="0"/>
              <a:t>Çocukların büyümesi ve zihinsel gelişimleri</a:t>
            </a:r>
          </a:p>
          <a:p>
            <a:pPr marL="0" indent="0">
              <a:buNone/>
            </a:pPr>
            <a:r>
              <a:rPr lang="tr-TR" sz="3200" dirty="0"/>
              <a:t>için vazgeçilmez minerallerden biri olan iyot</a:t>
            </a:r>
          </a:p>
          <a:p>
            <a:pPr marL="0" indent="0">
              <a:buNone/>
            </a:pPr>
            <a:r>
              <a:rPr lang="tr-TR" sz="3200" dirty="0"/>
              <a:t>balıklar ile vücuda alınabilir.</a:t>
            </a:r>
          </a:p>
        </p:txBody>
      </p:sp>
    </p:spTree>
    <p:extLst>
      <p:ext uri="{BB962C8B-B14F-4D97-AF65-F5344CB8AC3E}">
        <p14:creationId xmlns:p14="http://schemas.microsoft.com/office/powerpoint/2010/main" val="26796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844487"/>
            <a:ext cx="8596668" cy="1320800"/>
          </a:xfrm>
        </p:spPr>
        <p:txBody>
          <a:bodyPr>
            <a:normAutofit/>
          </a:bodyPr>
          <a:lstStyle/>
          <a:p>
            <a:r>
              <a:rPr lang="tr-TR" sz="6600" b="1" dirty="0"/>
              <a:t>Vitaminler</a:t>
            </a:r>
            <a:endParaRPr lang="tr-TR" sz="6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703797"/>
            <a:ext cx="8596668" cy="3880773"/>
          </a:xfrm>
        </p:spPr>
        <p:txBody>
          <a:bodyPr>
            <a:normAutofit/>
          </a:bodyPr>
          <a:lstStyle/>
          <a:p>
            <a:r>
              <a:rPr lang="tr-TR" sz="2800" dirty="0"/>
              <a:t>Zararlı maddelerin etkilerinin </a:t>
            </a:r>
            <a:r>
              <a:rPr lang="tr-TR" sz="2800" dirty="0" smtClean="0"/>
              <a:t>azaltılmasında yardımcıdırlar</a:t>
            </a:r>
            <a:r>
              <a:rPr lang="tr-TR" sz="2800" dirty="0"/>
              <a:t>.</a:t>
            </a:r>
          </a:p>
          <a:p>
            <a:r>
              <a:rPr lang="tr-TR" sz="2800" dirty="0"/>
              <a:t>Vitaminler genellikle bitkilerden </a:t>
            </a:r>
            <a:r>
              <a:rPr lang="tr-TR" sz="2800" dirty="0" smtClean="0"/>
              <a:t>alınır, indirilmeden </a:t>
            </a:r>
            <a:r>
              <a:rPr lang="tr-TR" sz="2800" dirty="0"/>
              <a:t>kana karışırlar.</a:t>
            </a:r>
          </a:p>
          <a:p>
            <a:r>
              <a:rPr lang="tr-TR" sz="2800" dirty="0"/>
              <a:t>Vücudun direncini artırır, </a:t>
            </a:r>
            <a:r>
              <a:rPr lang="tr-TR" sz="2800" dirty="0" smtClean="0"/>
              <a:t>hastalıklardan korur</a:t>
            </a:r>
            <a:r>
              <a:rPr lang="tr-TR" sz="2800" dirty="0"/>
              <a:t>.</a:t>
            </a:r>
          </a:p>
          <a:p>
            <a:r>
              <a:rPr lang="tr-TR" sz="2800" dirty="0"/>
              <a:t>Kalsiyum ve fosfor gibi minerallerin kemik </a:t>
            </a:r>
            <a:r>
              <a:rPr lang="tr-TR" sz="2800" dirty="0" smtClean="0"/>
              <a:t>ve dişlere </a:t>
            </a:r>
            <a:r>
              <a:rPr lang="tr-TR" sz="2800" dirty="0"/>
              <a:t>yerleşmesine yardımcıdır.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235390"/>
            <a:ext cx="2478058" cy="25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0708" y="461727"/>
            <a:ext cx="2672448" cy="2399168"/>
          </a:xfrm>
        </p:spPr>
        <p:txBody>
          <a:bodyPr>
            <a:noAutofit/>
          </a:bodyPr>
          <a:lstStyle/>
          <a:p>
            <a:r>
              <a:rPr lang="tr-TR" sz="12000" b="1" dirty="0"/>
              <a:t>Su</a:t>
            </a:r>
            <a:endParaRPr lang="tr-TR" sz="1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0708" y="2651425"/>
            <a:ext cx="8596668" cy="2438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Besinlerin sindirimi, emilimi, </a:t>
            </a:r>
            <a:r>
              <a:rPr lang="tr-TR" sz="2400" dirty="0" smtClean="0"/>
              <a:t>hücrelere taşınması</a:t>
            </a:r>
            <a:r>
              <a:rPr lang="tr-TR" sz="2400" dirty="0"/>
              <a:t>,</a:t>
            </a:r>
          </a:p>
          <a:p>
            <a:pPr marL="0" indent="0">
              <a:buNone/>
            </a:pPr>
            <a:r>
              <a:rPr lang="tr-TR" sz="2400" dirty="0"/>
              <a:t>Vücutta ısısının düzenlenmesi,</a:t>
            </a:r>
          </a:p>
          <a:p>
            <a:pPr marL="0" indent="0">
              <a:buNone/>
            </a:pPr>
            <a:r>
              <a:rPr lang="tr-TR" sz="2400" dirty="0"/>
              <a:t>Elektrolitlerin taşınması </a:t>
            </a:r>
            <a:r>
              <a:rPr lang="tr-TR" sz="2400" dirty="0" smtClean="0"/>
              <a:t>için gereklidir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r>
              <a:rPr lang="tr-TR" sz="2400" dirty="0"/>
              <a:t>Çocuklarda özellikle sıcak havalarda su</a:t>
            </a:r>
          </a:p>
          <a:p>
            <a:pPr marL="0" indent="0">
              <a:buNone/>
            </a:pPr>
            <a:r>
              <a:rPr lang="tr-TR" sz="2400" dirty="0"/>
              <a:t>tüketimine dikkat edilmedir.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63" y="3943138"/>
            <a:ext cx="1543071" cy="15405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60" y="1661311"/>
            <a:ext cx="1310391" cy="37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/>
              <a:t>İçecek Seçimi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Temiz su her zaman </a:t>
            </a:r>
            <a:r>
              <a:rPr lang="tr-TR" sz="2800" dirty="0" smtClean="0"/>
              <a:t>tüketilebilir. (Öğünlerde</a:t>
            </a:r>
            <a:r>
              <a:rPr lang="tr-TR" sz="2800" dirty="0"/>
              <a:t>, aralarda)</a:t>
            </a:r>
          </a:p>
          <a:p>
            <a:r>
              <a:rPr lang="tr-TR" sz="2800" dirty="0"/>
              <a:t>Yarım yağlı sütlü içecekler, </a:t>
            </a:r>
            <a:r>
              <a:rPr lang="tr-TR" sz="2800" dirty="0" smtClean="0"/>
              <a:t>ayran… (Ara </a:t>
            </a:r>
            <a:r>
              <a:rPr lang="tr-TR" sz="2800" dirty="0"/>
              <a:t>öğünlerde de tüketilebilir)</a:t>
            </a:r>
          </a:p>
          <a:p>
            <a:r>
              <a:rPr lang="tr-TR" sz="2800" dirty="0"/>
              <a:t>Meyve </a:t>
            </a:r>
            <a:r>
              <a:rPr lang="tr-TR" sz="2800" dirty="0" smtClean="0"/>
              <a:t>suları (Yüksek </a:t>
            </a:r>
            <a:r>
              <a:rPr lang="tr-TR" sz="2800" dirty="0"/>
              <a:t>şeker içerikleri nedeniyle diş </a:t>
            </a:r>
            <a:r>
              <a:rPr lang="tr-TR" sz="2800" dirty="0" smtClean="0"/>
              <a:t>çürüklerine neden </a:t>
            </a:r>
            <a:r>
              <a:rPr lang="tr-TR" sz="2800" dirty="0"/>
              <a:t>olabileceğinden öğünlerde tüketilmelidir)</a:t>
            </a:r>
          </a:p>
        </p:txBody>
      </p:sp>
    </p:spTree>
    <p:extLst>
      <p:ext uri="{BB962C8B-B14F-4D97-AF65-F5344CB8AC3E}">
        <p14:creationId xmlns:p14="http://schemas.microsoft.com/office/powerpoint/2010/main" val="34521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/>
              <a:t>Besin Grupları</a:t>
            </a:r>
            <a:endParaRPr lang="tr-TR" sz="6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31569"/>
          </a:xfrm>
        </p:spPr>
        <p:txBody>
          <a:bodyPr>
            <a:noAutofit/>
          </a:bodyPr>
          <a:lstStyle/>
          <a:p>
            <a:r>
              <a:rPr lang="fi-FI" sz="2400" b="1" dirty="0"/>
              <a:t>1.Süt ve Türevleri : </a:t>
            </a:r>
            <a:r>
              <a:rPr lang="fi-FI" sz="2400" dirty="0"/>
              <a:t>Protein, enerji, vitamin </a:t>
            </a:r>
            <a:r>
              <a:rPr lang="fi-FI" sz="2400" dirty="0" smtClean="0"/>
              <a:t>ve</a:t>
            </a:r>
            <a:r>
              <a:rPr lang="tr-TR" sz="2400" dirty="0" smtClean="0"/>
              <a:t> mineral </a:t>
            </a:r>
            <a:r>
              <a:rPr lang="tr-TR" sz="2400" dirty="0"/>
              <a:t>içerikleri zengindir. Kemik ve diş </a:t>
            </a:r>
            <a:r>
              <a:rPr lang="tr-TR" sz="2400" dirty="0" smtClean="0"/>
              <a:t>sağlığının korunmasında </a:t>
            </a:r>
            <a:r>
              <a:rPr lang="tr-TR" sz="2400" dirty="0"/>
              <a:t>yararlıdır</a:t>
            </a:r>
            <a:r>
              <a:rPr lang="tr-TR" sz="2400" dirty="0" smtClean="0"/>
              <a:t>.</a:t>
            </a:r>
          </a:p>
          <a:p>
            <a:r>
              <a:rPr lang="tr-TR" sz="2400" b="1" dirty="0"/>
              <a:t>2.Tahıllar ve tahıllardan yapılan </a:t>
            </a:r>
            <a:r>
              <a:rPr lang="tr-TR" sz="2400" b="1" dirty="0" smtClean="0"/>
              <a:t>yiyecekler: </a:t>
            </a:r>
            <a:r>
              <a:rPr lang="tr-TR" sz="2400" dirty="0" smtClean="0"/>
              <a:t>Tam </a:t>
            </a:r>
            <a:r>
              <a:rPr lang="tr-TR" sz="2400" dirty="0"/>
              <a:t>tahıllı </a:t>
            </a:r>
            <a:r>
              <a:rPr lang="tr-TR" sz="2400" dirty="0" smtClean="0"/>
              <a:t>ekmekler, Pirinç, Şehriye, Bulgur, Makarna, Tahıllı </a:t>
            </a:r>
            <a:r>
              <a:rPr lang="tr-TR" sz="2400" dirty="0"/>
              <a:t>kahvaltılık </a:t>
            </a:r>
            <a:r>
              <a:rPr lang="tr-TR" sz="2400" dirty="0" smtClean="0"/>
              <a:t>gevrekler, Yulaf </a:t>
            </a:r>
            <a:r>
              <a:rPr lang="tr-TR" sz="2400" dirty="0"/>
              <a:t>gibi</a:t>
            </a:r>
            <a:r>
              <a:rPr lang="tr-TR" sz="2400" dirty="0" smtClean="0"/>
              <a:t>…</a:t>
            </a:r>
          </a:p>
          <a:p>
            <a:r>
              <a:rPr lang="tr-TR" sz="2400" b="1" dirty="0"/>
              <a:t>3.Et ve Türevleri </a:t>
            </a:r>
            <a:r>
              <a:rPr lang="tr-TR" sz="2400" b="1" dirty="0" smtClean="0"/>
              <a:t>: </a:t>
            </a:r>
            <a:r>
              <a:rPr lang="tr-TR" sz="2400" dirty="0" smtClean="0"/>
              <a:t>Tavuk, Balık, Kırmızı etler, Yumurta ve Bir kısım </a:t>
            </a:r>
            <a:r>
              <a:rPr lang="tr-TR" sz="2400" dirty="0" err="1" smtClean="0"/>
              <a:t>kurubaklagiller</a:t>
            </a:r>
            <a:r>
              <a:rPr lang="tr-TR" sz="2400" dirty="0" smtClean="0"/>
              <a:t>.</a:t>
            </a:r>
          </a:p>
          <a:p>
            <a:r>
              <a:rPr lang="tr-TR" sz="2400" b="1" dirty="0"/>
              <a:t>4.Sebzeler ve Meyveler : </a:t>
            </a:r>
            <a:r>
              <a:rPr lang="tr-TR" sz="2400" dirty="0"/>
              <a:t>En önemli </a:t>
            </a:r>
            <a:r>
              <a:rPr lang="tr-TR" sz="2400" dirty="0" smtClean="0"/>
              <a:t>özelliği </a:t>
            </a:r>
            <a:r>
              <a:rPr lang="es-ES" sz="2400" dirty="0" smtClean="0"/>
              <a:t>vitamin</a:t>
            </a:r>
            <a:r>
              <a:rPr lang="es-ES" sz="2400" dirty="0"/>
              <a:t>, mineral ve lif açısından son </a:t>
            </a:r>
            <a:r>
              <a:rPr lang="es-ES" sz="2400" dirty="0" smtClean="0"/>
              <a:t>derece</a:t>
            </a:r>
            <a:r>
              <a:rPr lang="tr-TR" sz="2400" dirty="0" smtClean="0"/>
              <a:t> zengin </a:t>
            </a:r>
            <a:r>
              <a:rPr lang="tr-TR" sz="2400" dirty="0"/>
              <a:t>olmalarıdır.</a:t>
            </a:r>
          </a:p>
        </p:txBody>
      </p:sp>
    </p:spTree>
    <p:extLst>
      <p:ext uri="{BB962C8B-B14F-4D97-AF65-F5344CB8AC3E}">
        <p14:creationId xmlns:p14="http://schemas.microsoft.com/office/powerpoint/2010/main" val="30407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b="1" dirty="0"/>
              <a:t>Tüketiminde </a:t>
            </a:r>
            <a:r>
              <a:rPr lang="tr-TR" sz="4400" b="1" dirty="0" smtClean="0"/>
              <a:t>Dikkatli</a:t>
            </a:r>
            <a:br>
              <a:rPr lang="tr-TR" sz="4400" b="1" dirty="0" smtClean="0"/>
            </a:br>
            <a:r>
              <a:rPr lang="tr-TR" sz="4400" b="1" dirty="0" smtClean="0"/>
              <a:t>Davranılacak</a:t>
            </a:r>
            <a:r>
              <a:rPr lang="tr-TR" sz="4400" b="1" dirty="0"/>
              <a:t> </a:t>
            </a:r>
            <a:r>
              <a:rPr lang="tr-TR" sz="4400" b="1" dirty="0" smtClean="0"/>
              <a:t>Besinler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Yağ, şeker ve hazır sos veya tatlandırıcıların </a:t>
            </a:r>
            <a:r>
              <a:rPr lang="tr-TR" sz="2800" dirty="0" smtClean="0"/>
              <a:t>fazla kullanması</a:t>
            </a:r>
            <a:r>
              <a:rPr lang="tr-TR" sz="2800" dirty="0"/>
              <a:t>, çeşitli sağlık sorunlarına neden </a:t>
            </a:r>
            <a:r>
              <a:rPr lang="tr-TR" sz="2800" dirty="0" smtClean="0"/>
              <a:t>olur. Tereyağı, </a:t>
            </a:r>
            <a:r>
              <a:rPr lang="tr-TR" sz="2800" dirty="0"/>
              <a:t>mayonez, margarini az miktarda </a:t>
            </a:r>
            <a:r>
              <a:rPr lang="tr-TR" sz="2800" dirty="0" smtClean="0"/>
              <a:t>kullanın. Tam </a:t>
            </a:r>
            <a:r>
              <a:rPr lang="tr-TR" sz="2800" dirty="0"/>
              <a:t>yağlı süt ve süt ürünlerini az </a:t>
            </a:r>
            <a:r>
              <a:rPr lang="tr-TR" sz="2800" dirty="0" smtClean="0"/>
              <a:t>kullanın…</a:t>
            </a:r>
          </a:p>
          <a:p>
            <a:r>
              <a:rPr lang="tr-TR" sz="2800" dirty="0" smtClean="0"/>
              <a:t>Tuz, Az </a:t>
            </a:r>
            <a:r>
              <a:rPr lang="tr-TR" sz="2800" dirty="0"/>
              <a:t>tuzlu besinleri tercih </a:t>
            </a:r>
            <a:r>
              <a:rPr lang="tr-TR" sz="2800" dirty="0" smtClean="0"/>
              <a:t>edilmeli. Besin </a:t>
            </a:r>
            <a:r>
              <a:rPr lang="tr-TR" sz="2800" dirty="0"/>
              <a:t>hazırlarken mümkünse tuz ilave edilmemeli</a:t>
            </a:r>
            <a:r>
              <a:rPr lang="tr-T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7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00269"/>
          </a:xfrm>
        </p:spPr>
        <p:txBody>
          <a:bodyPr>
            <a:noAutofit/>
          </a:bodyPr>
          <a:lstStyle/>
          <a:p>
            <a:r>
              <a:rPr lang="tr-TR" sz="4800" b="1" dirty="0"/>
              <a:t>GÜNDE KAÇ </a:t>
            </a:r>
            <a:r>
              <a:rPr lang="tr-TR" sz="4800" b="1" dirty="0" smtClean="0"/>
              <a:t>ÖĞÜN</a:t>
            </a:r>
            <a:br>
              <a:rPr lang="tr-TR" sz="4800" b="1" dirty="0" smtClean="0"/>
            </a:br>
            <a:r>
              <a:rPr lang="tr-TR" sz="4800" b="1" dirty="0" smtClean="0"/>
              <a:t>YEMEK</a:t>
            </a:r>
            <a:r>
              <a:rPr lang="tr-TR" sz="4800" b="1" dirty="0"/>
              <a:t> </a:t>
            </a:r>
            <a:r>
              <a:rPr lang="tr-TR" sz="4800" b="1" dirty="0" smtClean="0"/>
              <a:t>YEMELİYİZ</a:t>
            </a:r>
            <a:r>
              <a:rPr lang="tr-TR" sz="4800" b="1" dirty="0"/>
              <a:t>?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Kahvaltı</a:t>
            </a:r>
          </a:p>
          <a:p>
            <a:r>
              <a:rPr lang="tr-TR" sz="3200" dirty="0" smtClean="0"/>
              <a:t>Öğle </a:t>
            </a:r>
            <a:r>
              <a:rPr lang="tr-TR" sz="3200" dirty="0"/>
              <a:t>Yemeği</a:t>
            </a:r>
          </a:p>
          <a:p>
            <a:r>
              <a:rPr lang="tr-TR" sz="3200" dirty="0" smtClean="0"/>
              <a:t>Akşam </a:t>
            </a:r>
            <a:r>
              <a:rPr lang="tr-TR" sz="3200" dirty="0"/>
              <a:t>Yemeği</a:t>
            </a:r>
          </a:p>
          <a:p>
            <a:r>
              <a:rPr lang="tr-TR" sz="3200" dirty="0" smtClean="0"/>
              <a:t>Öğün </a:t>
            </a:r>
            <a:r>
              <a:rPr lang="tr-TR" sz="3200" dirty="0"/>
              <a:t>aralarında meyve, </a:t>
            </a:r>
            <a:r>
              <a:rPr lang="tr-TR" sz="3200" dirty="0" smtClean="0"/>
              <a:t>fındık, ceviz</a:t>
            </a:r>
            <a:r>
              <a:rPr lang="tr-TR" sz="3200" dirty="0"/>
              <a:t>, kurutulmuş </a:t>
            </a:r>
            <a:r>
              <a:rPr lang="tr-TR" sz="3200" dirty="0" smtClean="0"/>
              <a:t>meyveler yemeliyiz</a:t>
            </a:r>
            <a:r>
              <a:rPr lang="tr-TR" sz="3200" dirty="0"/>
              <a:t>. Süt ve ayran içebiliriz.</a:t>
            </a:r>
          </a:p>
        </p:txBody>
      </p:sp>
    </p:spTree>
    <p:extLst>
      <p:ext uri="{BB962C8B-B14F-4D97-AF65-F5344CB8AC3E}">
        <p14:creationId xmlns:p14="http://schemas.microsoft.com/office/powerpoint/2010/main" val="7548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017006"/>
            <a:ext cx="8596668" cy="63977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BESLENME</a:t>
            </a:r>
            <a:endParaRPr lang="tr-TR" dirty="0"/>
          </a:p>
        </p:txBody>
      </p:sp>
      <p:sp>
        <p:nvSpPr>
          <p:cNvPr id="5" name="AutoShape 2" descr="BESLENM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63" y="1861825"/>
            <a:ext cx="4535237" cy="3017994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7129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İnsanın büyüme, gelişme,</a:t>
            </a:r>
          </a:p>
          <a:p>
            <a:pPr marL="0" indent="0">
              <a:buNone/>
            </a:pPr>
            <a:r>
              <a:rPr lang="tr-TR" sz="3200" dirty="0"/>
              <a:t>sağlıklı ve üretken olarak</a:t>
            </a:r>
          </a:p>
          <a:p>
            <a:pPr marL="0" indent="0">
              <a:buNone/>
            </a:pPr>
            <a:r>
              <a:rPr lang="tr-TR" sz="3200" dirty="0"/>
              <a:t>uzun süre yaşaması için</a:t>
            </a:r>
          </a:p>
          <a:p>
            <a:pPr marL="0" indent="0">
              <a:buNone/>
            </a:pPr>
            <a:r>
              <a:rPr lang="tr-TR" sz="3200" dirty="0"/>
              <a:t>gerekli olan besin öğelerini</a:t>
            </a:r>
          </a:p>
          <a:p>
            <a:pPr marL="0" indent="0">
              <a:buNone/>
            </a:pPr>
            <a:r>
              <a:rPr lang="tr-TR" sz="3200" dirty="0"/>
              <a:t>yeterli miktarda alıp</a:t>
            </a:r>
          </a:p>
          <a:p>
            <a:pPr marL="0" indent="0">
              <a:buNone/>
            </a:pPr>
            <a:r>
              <a:rPr lang="tr-TR" sz="3200" dirty="0"/>
              <a:t>vücudunda kullanmasıdır.</a:t>
            </a:r>
          </a:p>
        </p:txBody>
      </p:sp>
    </p:spTree>
    <p:extLst>
      <p:ext uri="{BB962C8B-B14F-4D97-AF65-F5344CB8AC3E}">
        <p14:creationId xmlns:p14="http://schemas.microsoft.com/office/powerpoint/2010/main" val="31977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149790"/>
            <a:ext cx="8596668" cy="4399984"/>
          </a:xfrm>
        </p:spPr>
        <p:txBody>
          <a:bodyPr>
            <a:normAutofit/>
          </a:bodyPr>
          <a:lstStyle/>
          <a:p>
            <a:pPr algn="ctr"/>
            <a:r>
              <a:rPr lang="tr-TR" sz="8800" b="1" dirty="0"/>
              <a:t>EN ÖNEMLİ </a:t>
            </a:r>
            <a:r>
              <a:rPr lang="tr-TR" sz="8800" b="1" dirty="0" smtClean="0"/>
              <a:t>ÖĞÜNÜMÜZ</a:t>
            </a:r>
            <a:br>
              <a:rPr lang="tr-TR" sz="8800" b="1" dirty="0" smtClean="0"/>
            </a:br>
            <a:r>
              <a:rPr lang="tr-TR" sz="8800" b="1" dirty="0" smtClean="0"/>
              <a:t>NE VE NEDEN?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36939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/>
              <a:t>Kahvaltı: Çok önemli bir öğün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305444"/>
            <a:ext cx="4881494" cy="3534042"/>
          </a:xfrm>
        </p:spPr>
        <p:txBody>
          <a:bodyPr>
            <a:normAutofit/>
          </a:bodyPr>
          <a:lstStyle/>
          <a:p>
            <a:r>
              <a:rPr lang="tr-TR" sz="2400" dirty="0"/>
              <a:t>Düzenli kahvaltı yapmak </a:t>
            </a:r>
            <a:r>
              <a:rPr lang="tr-TR" sz="2400" dirty="0" smtClean="0"/>
              <a:t>öğrenme, dikkat</a:t>
            </a:r>
            <a:r>
              <a:rPr lang="tr-TR" sz="2400" dirty="0"/>
              <a:t>, verimlilik, yaratıcılık gücünde </a:t>
            </a:r>
            <a:r>
              <a:rPr lang="tr-TR" sz="2400" dirty="0" smtClean="0"/>
              <a:t>artış ve </a:t>
            </a:r>
            <a:r>
              <a:rPr lang="tr-TR" sz="2400" dirty="0"/>
              <a:t>fiziksel dayanıklılık </a:t>
            </a:r>
            <a:r>
              <a:rPr lang="tr-TR" sz="2400" dirty="0" smtClean="0"/>
              <a:t>açısından oldukça </a:t>
            </a:r>
            <a:r>
              <a:rPr lang="tr-TR" sz="2400" dirty="0"/>
              <a:t>önemlidir.</a:t>
            </a:r>
          </a:p>
          <a:p>
            <a:r>
              <a:rPr lang="tr-TR" sz="2400" dirty="0"/>
              <a:t>Kahvaltının </a:t>
            </a:r>
            <a:r>
              <a:rPr lang="tr-TR" sz="2400" dirty="0" smtClean="0"/>
              <a:t>yapılmadığı durumlarda </a:t>
            </a:r>
            <a:r>
              <a:rPr lang="tr-TR" sz="2400" dirty="0"/>
              <a:t>karın </a:t>
            </a:r>
            <a:r>
              <a:rPr lang="tr-TR" sz="2400" dirty="0" smtClean="0"/>
              <a:t>ağrısı çocukların </a:t>
            </a:r>
            <a:r>
              <a:rPr lang="tr-TR" sz="2400" dirty="0"/>
              <a:t>söylediği en </a:t>
            </a:r>
            <a:r>
              <a:rPr lang="tr-TR" sz="2400" dirty="0" smtClean="0"/>
              <a:t>önemli şikayetlerdendir</a:t>
            </a:r>
            <a:r>
              <a:rPr lang="tr-TR" sz="24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78" y="1649280"/>
            <a:ext cx="3367318" cy="43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4" y="1861076"/>
            <a:ext cx="6998145" cy="4584991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18376"/>
          </a:xfrm>
        </p:spPr>
        <p:txBody>
          <a:bodyPr>
            <a:noAutofit/>
          </a:bodyPr>
          <a:lstStyle/>
          <a:p>
            <a:r>
              <a:rPr lang="tr-TR" sz="4800" b="1" dirty="0"/>
              <a:t>BİR ÖĞÜNDE HER BESİN</a:t>
            </a:r>
            <a:br>
              <a:rPr lang="tr-TR" sz="4800" b="1" dirty="0"/>
            </a:br>
            <a:r>
              <a:rPr lang="tr-TR" sz="4800" b="1" dirty="0"/>
              <a:t>GRUBUNDAN YEMELİYİZ.</a:t>
            </a:r>
            <a:endParaRPr lang="tr-TR" sz="4800" dirty="0"/>
          </a:p>
        </p:txBody>
      </p:sp>
      <p:sp>
        <p:nvSpPr>
          <p:cNvPr id="5" name="Dikdörtgen 4"/>
          <p:cNvSpPr/>
          <p:nvPr/>
        </p:nvSpPr>
        <p:spPr>
          <a:xfrm>
            <a:off x="5685576" y="5341545"/>
            <a:ext cx="2236206" cy="552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4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/>
              <a:t>“</a:t>
            </a:r>
            <a:r>
              <a:rPr lang="tr-TR" sz="4400" b="1" dirty="0" err="1"/>
              <a:t>Fast</a:t>
            </a:r>
            <a:r>
              <a:rPr lang="tr-TR" sz="4400" b="1" dirty="0"/>
              <a:t> </a:t>
            </a:r>
            <a:r>
              <a:rPr lang="tr-TR" sz="4400" b="1" dirty="0" err="1"/>
              <a:t>Food</a:t>
            </a:r>
            <a:r>
              <a:rPr lang="tr-TR" sz="4400" b="1" dirty="0"/>
              <a:t>” Ürünlerin Zararları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Hazır gıdalardaki renklendiriciler, aroma </a:t>
            </a:r>
            <a:r>
              <a:rPr lang="tr-TR" sz="2000" dirty="0" smtClean="0"/>
              <a:t>artırıcı maddeler</a:t>
            </a:r>
            <a:r>
              <a:rPr lang="tr-TR" sz="2000" dirty="0"/>
              <a:t>, </a:t>
            </a:r>
            <a:r>
              <a:rPr lang="tr-TR" sz="2000" dirty="0" smtClean="0"/>
              <a:t>tatlandırıcılar, </a:t>
            </a:r>
            <a:r>
              <a:rPr lang="tr-TR" sz="2000" dirty="0" err="1" smtClean="0"/>
              <a:t>antimikrobiyal</a:t>
            </a:r>
            <a:r>
              <a:rPr lang="tr-TR" sz="2000" dirty="0" smtClean="0"/>
              <a:t> maddeler kanser </a:t>
            </a:r>
            <a:r>
              <a:rPr lang="tr-TR" sz="2000" dirty="0"/>
              <a:t>ve kalp hastalıklarını artırır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tr-TR" sz="2000" dirty="0"/>
              <a:t>“</a:t>
            </a:r>
            <a:r>
              <a:rPr lang="tr-TR" sz="2000" dirty="0" err="1"/>
              <a:t>Fast</a:t>
            </a:r>
            <a:r>
              <a:rPr lang="tr-TR" sz="2000" dirty="0"/>
              <a:t> </a:t>
            </a:r>
            <a:r>
              <a:rPr lang="tr-TR" sz="2000" dirty="0" err="1"/>
              <a:t>food</a:t>
            </a:r>
            <a:r>
              <a:rPr lang="tr-TR" sz="2000" dirty="0"/>
              <a:t>” hazır yiyecekler yüksek </a:t>
            </a:r>
            <a:r>
              <a:rPr lang="tr-TR" sz="2000" dirty="0" smtClean="0"/>
              <a:t>enerji içermelerine </a:t>
            </a:r>
            <a:r>
              <a:rPr lang="tr-TR" sz="2000" dirty="0"/>
              <a:t>karşın, vitamin, mineral ve </a:t>
            </a:r>
            <a:r>
              <a:rPr lang="tr-TR" sz="2000" dirty="0" smtClean="0"/>
              <a:t>liften fakirdir</a:t>
            </a:r>
            <a:r>
              <a:rPr lang="tr-TR" sz="2000" dirty="0"/>
              <a:t>. Kilo artışı, damar hastalıkları, </a:t>
            </a:r>
            <a:r>
              <a:rPr lang="tr-TR" sz="2000" dirty="0" smtClean="0"/>
              <a:t>bazı </a:t>
            </a:r>
            <a:r>
              <a:rPr lang="sv-SE" sz="2000" dirty="0" smtClean="0"/>
              <a:t>kanserler </a:t>
            </a:r>
            <a:r>
              <a:rPr lang="sv-SE" sz="2000" dirty="0"/>
              <a:t>için risk artışına neden olurlar</a:t>
            </a:r>
            <a:r>
              <a:rPr lang="sv-SE" sz="2000" dirty="0" smtClean="0"/>
              <a:t>.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/>
              <a:t>A vitamini, C vitamini ve kalsiyum </a:t>
            </a:r>
            <a:r>
              <a:rPr lang="tr-TR" sz="2000" dirty="0" smtClean="0"/>
              <a:t>yönünden yetersizdir. Kolalı </a:t>
            </a:r>
            <a:r>
              <a:rPr lang="tr-TR" sz="2000" dirty="0"/>
              <a:t>içecekler, çay ve</a:t>
            </a:r>
          </a:p>
          <a:p>
            <a:pPr marL="0" indent="0">
              <a:buNone/>
            </a:pPr>
            <a:r>
              <a:rPr lang="tr-TR" sz="2000" dirty="0"/>
              <a:t>kahve sık </a:t>
            </a:r>
            <a:r>
              <a:rPr lang="tr-TR" sz="2000" dirty="0" smtClean="0"/>
              <a:t>tüketilmemelidir. Sinirlilik, Huzursuzluk, Uykusuzluk, Kan </a:t>
            </a:r>
            <a:r>
              <a:rPr lang="tr-TR" sz="2000" dirty="0"/>
              <a:t>basıncında </a:t>
            </a:r>
            <a:r>
              <a:rPr lang="tr-TR" sz="2000" dirty="0" smtClean="0"/>
              <a:t>yükselme gibi </a:t>
            </a:r>
            <a:r>
              <a:rPr lang="tr-TR" sz="2000" dirty="0"/>
              <a:t>durumlara neden olur.</a:t>
            </a:r>
          </a:p>
        </p:txBody>
      </p:sp>
    </p:spTree>
    <p:extLst>
      <p:ext uri="{BB962C8B-B14F-4D97-AF65-F5344CB8AC3E}">
        <p14:creationId xmlns:p14="http://schemas.microsoft.com/office/powerpoint/2010/main" val="29154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b="1" dirty="0"/>
              <a:t>ÇOCUĞUMUN </a:t>
            </a:r>
            <a:r>
              <a:rPr lang="tr-TR" sz="4400" b="1" dirty="0" smtClean="0"/>
              <a:t>BESLENME</a:t>
            </a:r>
            <a:br>
              <a:rPr lang="tr-TR" sz="4400" b="1" dirty="0" smtClean="0"/>
            </a:br>
            <a:r>
              <a:rPr lang="tr-TR" sz="4400" b="1" dirty="0" smtClean="0"/>
              <a:t>ÇANTASINDA NELER OLMALI</a:t>
            </a:r>
            <a:r>
              <a:rPr lang="tr-TR" sz="4400" b="1" dirty="0"/>
              <a:t>?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13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500" dirty="0"/>
              <a:t>Sağlıklı bir beslenme çantası, çocuğunuzun </a:t>
            </a:r>
            <a:r>
              <a:rPr lang="tr-TR" sz="2500" dirty="0" smtClean="0"/>
              <a:t>sağlıklı bir </a:t>
            </a:r>
            <a:r>
              <a:rPr lang="tr-TR" sz="2500" dirty="0"/>
              <a:t>büyüme ve gelişme sağlayabilmesi için </a:t>
            </a:r>
            <a:r>
              <a:rPr lang="tr-TR" sz="2500" dirty="0" smtClean="0"/>
              <a:t>önemli bir </a:t>
            </a:r>
            <a:r>
              <a:rPr lang="tr-TR" sz="2500" dirty="0"/>
              <a:t>anahtardır.</a:t>
            </a:r>
          </a:p>
          <a:p>
            <a:pPr marL="0" indent="0">
              <a:buNone/>
            </a:pPr>
            <a:r>
              <a:rPr lang="tr-TR" sz="2500" dirty="0" smtClean="0"/>
              <a:t>Serin </a:t>
            </a:r>
            <a:r>
              <a:rPr lang="tr-TR" sz="2500" dirty="0"/>
              <a:t>ve güneşten uzak bir yerde saklaması gerekir</a:t>
            </a:r>
            <a:r>
              <a:rPr lang="tr-TR" sz="2500" dirty="0" smtClean="0"/>
              <a:t>.</a:t>
            </a:r>
          </a:p>
          <a:p>
            <a:pPr marL="0" indent="0">
              <a:buNone/>
            </a:pPr>
            <a:r>
              <a:rPr lang="tr-TR" sz="2500" dirty="0"/>
              <a:t>Çeşitlilik </a:t>
            </a:r>
            <a:r>
              <a:rPr lang="tr-TR" sz="2500" dirty="0" smtClean="0"/>
              <a:t>önemlidir. Süt\süt ürünleri, Çeşitli sandviçler, İyi </a:t>
            </a:r>
            <a:r>
              <a:rPr lang="tr-TR" sz="2500" dirty="0"/>
              <a:t>haşlanmış </a:t>
            </a:r>
            <a:r>
              <a:rPr lang="tr-TR" sz="2500" dirty="0" smtClean="0"/>
              <a:t>yumurta, Meyveler, Kuruyemişler </a:t>
            </a:r>
            <a:r>
              <a:rPr lang="tr-TR" sz="2500" dirty="0"/>
              <a:t>(fındık, </a:t>
            </a:r>
            <a:r>
              <a:rPr lang="tr-TR" sz="2500" dirty="0" smtClean="0"/>
              <a:t>fıstık, üzüm</a:t>
            </a:r>
            <a:r>
              <a:rPr lang="tr-TR" sz="2500" dirty="0"/>
              <a:t>, incir, kayısı</a:t>
            </a:r>
            <a:r>
              <a:rPr lang="tr-TR" sz="2500" dirty="0" smtClean="0"/>
              <a:t>)</a:t>
            </a:r>
          </a:p>
          <a:p>
            <a:pPr marL="0" indent="0">
              <a:buNone/>
            </a:pPr>
            <a:r>
              <a:rPr lang="tr-TR" sz="2500" dirty="0"/>
              <a:t>Su mutlaka konmalıdır</a:t>
            </a:r>
            <a:r>
              <a:rPr lang="tr-TR" sz="2500" dirty="0" smtClean="0"/>
              <a:t>.</a:t>
            </a:r>
          </a:p>
          <a:p>
            <a:pPr marL="0" indent="0">
              <a:buNone/>
            </a:pPr>
            <a:r>
              <a:rPr lang="tr-TR" sz="2500" dirty="0"/>
              <a:t>“</a:t>
            </a:r>
            <a:r>
              <a:rPr lang="tr-TR" sz="2500" dirty="0" err="1"/>
              <a:t>Fast</a:t>
            </a:r>
            <a:r>
              <a:rPr lang="tr-TR" sz="2500" dirty="0"/>
              <a:t> </a:t>
            </a:r>
            <a:r>
              <a:rPr lang="tr-TR" sz="2500" dirty="0" err="1"/>
              <a:t>food</a:t>
            </a:r>
            <a:r>
              <a:rPr lang="tr-TR" sz="2500" dirty="0" smtClean="0"/>
              <a:t>” tarzı yiyeceklere yer vermeyiniz.</a:t>
            </a:r>
          </a:p>
        </p:txBody>
      </p:sp>
    </p:spTree>
    <p:extLst>
      <p:ext uri="{BB962C8B-B14F-4D97-AF65-F5344CB8AC3E}">
        <p14:creationId xmlns:p14="http://schemas.microsoft.com/office/powerpoint/2010/main" val="35826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53909"/>
            <a:ext cx="8596668" cy="1195057"/>
          </a:xfrm>
        </p:spPr>
        <p:txBody>
          <a:bodyPr>
            <a:noAutofit/>
          </a:bodyPr>
          <a:lstStyle/>
          <a:p>
            <a:pPr algn="ctr"/>
            <a:r>
              <a:rPr lang="tr-TR" sz="7200" dirty="0" smtClean="0"/>
              <a:t>HİJYEN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317687"/>
            <a:ext cx="8596668" cy="3723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Sağlığı olumsuz etkileyecek ortamlardan korunmak </a:t>
            </a:r>
            <a:r>
              <a:rPr lang="tr-TR" sz="2400" b="1" dirty="0" smtClean="0"/>
              <a:t>için</a:t>
            </a:r>
            <a:r>
              <a:rPr lang="tr-TR" sz="2400" dirty="0"/>
              <a:t> </a:t>
            </a:r>
            <a:r>
              <a:rPr lang="tr-TR" sz="2400" b="1" dirty="0" smtClean="0"/>
              <a:t>yapılan </a:t>
            </a:r>
            <a:r>
              <a:rPr lang="tr-TR" sz="2400" b="1" dirty="0"/>
              <a:t>uygulamalar ve alınan </a:t>
            </a:r>
            <a:r>
              <a:rPr lang="tr-TR" sz="2400" b="1" dirty="0" smtClean="0"/>
              <a:t>tedbirlerin</a:t>
            </a:r>
            <a:r>
              <a:rPr lang="tr-TR" sz="2400" dirty="0"/>
              <a:t> </a:t>
            </a:r>
            <a:r>
              <a:rPr lang="tr-TR" sz="2400" b="1" dirty="0" smtClean="0"/>
              <a:t>tamamına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hijyen</a:t>
            </a:r>
            <a:r>
              <a:rPr lang="tr-TR" sz="2400" b="1" dirty="0"/>
              <a:t> denir</a:t>
            </a:r>
            <a:r>
              <a:rPr lang="tr-TR" sz="2400" b="1" dirty="0" smtClean="0"/>
              <a:t>.</a:t>
            </a:r>
          </a:p>
          <a:p>
            <a:pPr marL="0" indent="0">
              <a:buNone/>
            </a:pPr>
            <a:endParaRPr lang="tr-TR" sz="2400" b="1" dirty="0" smtClean="0"/>
          </a:p>
          <a:p>
            <a:r>
              <a:rPr lang="tr-TR" sz="2400" b="1" dirty="0"/>
              <a:t>Kişisel Bakım </a:t>
            </a:r>
            <a:r>
              <a:rPr lang="tr-TR" sz="2400" dirty="0"/>
              <a:t>temizlik ve hijyen, sağlıklı kalmak </a:t>
            </a:r>
            <a:r>
              <a:rPr lang="tr-TR" sz="2400" dirty="0" smtClean="0"/>
              <a:t>için en </a:t>
            </a:r>
            <a:r>
              <a:rPr lang="tr-TR" sz="2400" dirty="0"/>
              <a:t>önemli koşuldur.</a:t>
            </a:r>
          </a:p>
          <a:p>
            <a:r>
              <a:rPr lang="tr-TR" sz="2400" b="1" dirty="0"/>
              <a:t>Kişisel Hijyen </a:t>
            </a:r>
            <a:r>
              <a:rPr lang="tr-TR" sz="2400" dirty="0"/>
              <a:t>kişinin kendi sağlığını devam </a:t>
            </a:r>
            <a:r>
              <a:rPr lang="tr-TR" sz="2400" dirty="0" smtClean="0"/>
              <a:t>ettirmek ve </a:t>
            </a:r>
            <a:r>
              <a:rPr lang="tr-TR" sz="2400" dirty="0"/>
              <a:t>bozmamak için uyguladığı kişisel bakım işlemleridir.</a:t>
            </a: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757306" y="1229763"/>
            <a:ext cx="8596668" cy="11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4400" dirty="0"/>
              <a:t>Kişisel Hijyene Önem Göster</a:t>
            </a:r>
          </a:p>
        </p:txBody>
      </p:sp>
    </p:spTree>
    <p:extLst>
      <p:ext uri="{BB962C8B-B14F-4D97-AF65-F5344CB8AC3E}">
        <p14:creationId xmlns:p14="http://schemas.microsoft.com/office/powerpoint/2010/main" val="5034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30306"/>
          </a:xfrm>
        </p:spPr>
        <p:txBody>
          <a:bodyPr>
            <a:normAutofit/>
          </a:bodyPr>
          <a:lstStyle/>
          <a:p>
            <a:r>
              <a:rPr lang="tr-TR" sz="6000" b="1" dirty="0"/>
              <a:t>Sizce Kişisel Bakımda </a:t>
            </a:r>
            <a:r>
              <a:rPr lang="tr-TR" sz="6000" b="1" dirty="0" smtClean="0"/>
              <a:t>Dikkat</a:t>
            </a:r>
            <a:r>
              <a:rPr lang="tr-TR" sz="6000" dirty="0"/>
              <a:t> </a:t>
            </a:r>
            <a:r>
              <a:rPr lang="tr-TR" sz="6000" b="1" dirty="0" smtClean="0"/>
              <a:t>Edilmesi </a:t>
            </a:r>
            <a:r>
              <a:rPr lang="tr-TR" sz="6000" b="1" dirty="0"/>
              <a:t>Gerekenler Nelerdir?</a:t>
            </a:r>
            <a:endParaRPr lang="tr-TR" sz="6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38" y="3406790"/>
            <a:ext cx="2128367" cy="30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b="1" dirty="0"/>
              <a:t>Kişisel Bakımda Dikkat </a:t>
            </a:r>
            <a:r>
              <a:rPr lang="tr-TR" sz="4400" dirty="0"/>
              <a:t/>
            </a:r>
            <a:br>
              <a:rPr lang="tr-TR" sz="4400" dirty="0"/>
            </a:br>
            <a:r>
              <a:rPr lang="tr-TR" sz="4400" b="1" dirty="0"/>
              <a:t>Edilmesi Gerekenler 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45935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100" b="1" dirty="0"/>
              <a:t>Kişisel temizliğe özen göstermek sağlığa zarar verebilecek dış </a:t>
            </a:r>
            <a:r>
              <a:rPr lang="tr-TR" sz="2100" b="1" dirty="0" smtClean="0"/>
              <a:t>etkenlerden korunmaya </a:t>
            </a:r>
            <a:r>
              <a:rPr lang="tr-TR" sz="2100" b="1" dirty="0"/>
              <a:t>yardım eder. </a:t>
            </a:r>
            <a:endParaRPr lang="tr-TR" sz="2100" dirty="0"/>
          </a:p>
          <a:p>
            <a:r>
              <a:rPr lang="tr-TR" sz="2100" dirty="0"/>
              <a:t>Ellerin ve yüzün sabunla iyice yıkanması ve durulanması ve tuvalet sonrası temizliğe dikkat edilmesi sağlık </a:t>
            </a:r>
            <a:r>
              <a:rPr lang="tr-TR" sz="2100" dirty="0" smtClean="0"/>
              <a:t>açısından </a:t>
            </a:r>
            <a:r>
              <a:rPr lang="tr-TR" sz="2100" dirty="0"/>
              <a:t>büyük önem taşır. </a:t>
            </a:r>
          </a:p>
          <a:p>
            <a:r>
              <a:rPr lang="tr-TR" sz="2100" dirty="0"/>
              <a:t>Vücudun içine açılan ağız ve diş, kulak, burun gibi organların temizlik, sağlık ve bakımı konusunda olası sorunları atlamayın. Rutin temizlik ve bakımı her zaman dikkatlice uygulayın! </a:t>
            </a:r>
          </a:p>
          <a:p>
            <a:r>
              <a:rPr lang="tr-TR" sz="2100" dirty="0"/>
              <a:t>Vücudun günlük bakımı ve kir, bakteri, pislik gibi etkenlerden arındırılması anlamına gelen yıkanma ve </a:t>
            </a:r>
            <a:r>
              <a:rPr lang="tr-TR" sz="2100" dirty="0" smtClean="0"/>
              <a:t>banyo </a:t>
            </a:r>
            <a:r>
              <a:rPr lang="tr-TR" sz="2100" dirty="0"/>
              <a:t>alışkanlığında gevşeklik göstermeyin. Gerekli sıklıkta banyo yapın!</a:t>
            </a:r>
          </a:p>
        </p:txBody>
      </p:sp>
    </p:spTree>
    <p:extLst>
      <p:ext uri="{BB962C8B-B14F-4D97-AF65-F5344CB8AC3E}">
        <p14:creationId xmlns:p14="http://schemas.microsoft.com/office/powerpoint/2010/main" val="41734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5400" dirty="0"/>
              <a:t>Hareketli Olun, Spor Yapın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590221"/>
            <a:ext cx="4564622" cy="4964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Beslenme ile aldığımız enerji, gün içinde harcanandan </a:t>
            </a:r>
            <a:r>
              <a:rPr lang="tr-TR" sz="2400" b="1" dirty="0" smtClean="0"/>
              <a:t>fazlaysa</a:t>
            </a:r>
            <a:r>
              <a:rPr lang="tr-TR" sz="2400" dirty="0"/>
              <a:t> </a:t>
            </a:r>
            <a:r>
              <a:rPr lang="tr-TR" sz="2400" b="1" dirty="0" smtClean="0"/>
              <a:t>bu </a:t>
            </a:r>
            <a:r>
              <a:rPr lang="tr-TR" sz="2400" b="1" dirty="0"/>
              <a:t>fazla enerji vücut tarafından yağa dönüştürülerek depolanır. </a:t>
            </a:r>
            <a:endParaRPr lang="tr-TR" sz="2400" dirty="0"/>
          </a:p>
          <a:p>
            <a:r>
              <a:rPr lang="tr-TR" sz="2400" dirty="0"/>
              <a:t>Bu yağ deposu da çeşitli hastalıklara davetiye çıkarır. </a:t>
            </a:r>
          </a:p>
          <a:p>
            <a:r>
              <a:rPr lang="tr-TR" sz="2400" dirty="0"/>
              <a:t>Oysa düzenli fiziksel aktivitenin ve egzersizin sağlıklı </a:t>
            </a:r>
            <a:r>
              <a:rPr lang="tr-TR" sz="2400" dirty="0" smtClean="0"/>
              <a:t>yaşamaya doğrudan </a:t>
            </a:r>
            <a:r>
              <a:rPr lang="tr-TR" sz="2400" dirty="0"/>
              <a:t>ve dolaylı birçok katkısı vardır.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"/>
          <a:stretch/>
        </p:blipFill>
        <p:spPr>
          <a:xfrm>
            <a:off x="5636989" y="1590222"/>
            <a:ext cx="3389581" cy="48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/>
              <a:t>Sporun Faydaları </a:t>
            </a:r>
            <a:endParaRPr lang="tr-TR" sz="6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b="1" dirty="0"/>
              <a:t>Dokularımızın daha </a:t>
            </a:r>
            <a:r>
              <a:rPr lang="tr-TR" sz="2000" b="1" dirty="0" smtClean="0"/>
              <a:t>iyi beslenmesini </a:t>
            </a:r>
            <a:r>
              <a:rPr lang="tr-TR" sz="2000" b="1" dirty="0"/>
              <a:t>sağlar. </a:t>
            </a:r>
            <a:endParaRPr lang="tr-TR" sz="2000" dirty="0"/>
          </a:p>
          <a:p>
            <a:r>
              <a:rPr lang="tr-TR" sz="2000" b="1" dirty="0"/>
              <a:t>Kalp ve damar </a:t>
            </a:r>
            <a:r>
              <a:rPr lang="tr-TR" sz="2000" b="1" dirty="0" smtClean="0"/>
              <a:t>sağlığımızın iyileştirilmesine </a:t>
            </a:r>
            <a:r>
              <a:rPr lang="tr-TR" sz="2000" b="1" dirty="0"/>
              <a:t>yardımcı olur</a:t>
            </a:r>
            <a:r>
              <a:rPr lang="tr-TR" sz="2000" b="1" dirty="0" smtClean="0"/>
              <a:t>.</a:t>
            </a:r>
          </a:p>
          <a:p>
            <a:r>
              <a:rPr lang="tr-TR" sz="2000" b="1" dirty="0"/>
              <a:t>Daha mutlu ve daha neşeli olmamıza, yaşama sevincimizin yükselmesine </a:t>
            </a:r>
            <a:r>
              <a:rPr lang="tr-TR" sz="2000" dirty="0"/>
              <a:t> </a:t>
            </a:r>
            <a:r>
              <a:rPr lang="tr-TR" sz="2000" b="1" dirty="0" smtClean="0"/>
              <a:t>ve </a:t>
            </a:r>
            <a:r>
              <a:rPr lang="tr-TR" sz="2000" b="1" dirty="0"/>
              <a:t>etrafa pozitif enerji yaymamıza katkıda bulunur</a:t>
            </a:r>
            <a:r>
              <a:rPr lang="tr-TR" sz="2000" b="1" dirty="0" smtClean="0"/>
              <a:t>.</a:t>
            </a:r>
          </a:p>
          <a:p>
            <a:r>
              <a:rPr lang="tr-TR" sz="2000" b="1" dirty="0"/>
              <a:t>Doğru ve düzgün düşünme, iletişim kurma, akılda tutma, yorumlama </a:t>
            </a:r>
            <a:r>
              <a:rPr lang="tr-TR" sz="2000" b="1" dirty="0" smtClean="0"/>
              <a:t>ve karar </a:t>
            </a:r>
            <a:r>
              <a:rPr lang="tr-TR" sz="2000" b="1" dirty="0"/>
              <a:t>verme gibi becerilerimizin gelişimine katkı sağlar</a:t>
            </a:r>
            <a:r>
              <a:rPr lang="tr-TR" sz="2000" b="1" dirty="0" smtClean="0"/>
              <a:t>.</a:t>
            </a:r>
          </a:p>
          <a:p>
            <a:r>
              <a:rPr lang="tr-TR" sz="2000" b="1" dirty="0"/>
              <a:t>Vücudumuzu güzelleştirir </a:t>
            </a:r>
            <a:r>
              <a:rPr lang="tr-TR" sz="2000" b="1" dirty="0" smtClean="0"/>
              <a:t>ve </a:t>
            </a:r>
            <a:r>
              <a:rPr lang="tr-TR" sz="2000" b="1" dirty="0"/>
              <a:t>zinde olmamızı sağlar.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092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Oval"/>
          <p:cNvSpPr/>
          <p:nvPr/>
        </p:nvSpPr>
        <p:spPr>
          <a:xfrm>
            <a:off x="2829191" y="877318"/>
            <a:ext cx="1285884" cy="1285884"/>
          </a:xfrm>
          <a:prstGeom prst="ellipse">
            <a:avLst/>
          </a:prstGeom>
          <a:gradFill rotWithShape="1">
            <a:gsLst>
              <a:gs pos="0">
                <a:srgbClr val="7BCF27">
                  <a:shade val="51000"/>
                  <a:satMod val="130000"/>
                </a:srgbClr>
              </a:gs>
              <a:gs pos="80000">
                <a:srgbClr val="7BCF27">
                  <a:shade val="93000"/>
                  <a:satMod val="130000"/>
                </a:srgbClr>
              </a:gs>
              <a:gs pos="100000">
                <a:srgbClr val="7BCF2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Protein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4 Oval"/>
          <p:cNvSpPr/>
          <p:nvPr/>
        </p:nvSpPr>
        <p:spPr>
          <a:xfrm>
            <a:off x="3472133" y="4877846"/>
            <a:ext cx="1285884" cy="1285884"/>
          </a:xfrm>
          <a:prstGeom prst="ellipse">
            <a:avLst/>
          </a:prstGeom>
          <a:gradFill rotWithShape="1">
            <a:gsLst>
              <a:gs pos="0">
                <a:srgbClr val="7BCF27">
                  <a:shade val="51000"/>
                  <a:satMod val="130000"/>
                </a:srgbClr>
              </a:gs>
              <a:gs pos="80000">
                <a:srgbClr val="7BCF27">
                  <a:shade val="93000"/>
                  <a:satMod val="130000"/>
                </a:srgbClr>
              </a:gs>
              <a:gs pos="100000">
                <a:srgbClr val="7BCF2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Posa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5 Oval"/>
          <p:cNvSpPr/>
          <p:nvPr/>
        </p:nvSpPr>
        <p:spPr>
          <a:xfrm>
            <a:off x="6043901" y="4663532"/>
            <a:ext cx="1285884" cy="1285884"/>
          </a:xfrm>
          <a:prstGeom prst="ellipse">
            <a:avLst/>
          </a:prstGeom>
          <a:gradFill rotWithShape="1">
            <a:gsLst>
              <a:gs pos="0">
                <a:srgbClr val="F4891E">
                  <a:shade val="51000"/>
                  <a:satMod val="130000"/>
                </a:srgbClr>
              </a:gs>
              <a:gs pos="80000">
                <a:srgbClr val="F4891E">
                  <a:shade val="93000"/>
                  <a:satMod val="130000"/>
                </a:srgbClr>
              </a:gs>
              <a:gs pos="100000">
                <a:srgbClr val="F4891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6 Oval"/>
          <p:cNvSpPr/>
          <p:nvPr/>
        </p:nvSpPr>
        <p:spPr>
          <a:xfrm>
            <a:off x="6586007" y="2398536"/>
            <a:ext cx="1285884" cy="1285884"/>
          </a:xfrm>
          <a:prstGeom prst="ellipse">
            <a:avLst/>
          </a:prstGeom>
          <a:gradFill rotWithShape="1">
            <a:gsLst>
              <a:gs pos="0">
                <a:srgbClr val="7BCF27">
                  <a:shade val="51000"/>
                  <a:satMod val="130000"/>
                </a:srgbClr>
              </a:gs>
              <a:gs pos="80000">
                <a:srgbClr val="7BCF27">
                  <a:shade val="93000"/>
                  <a:satMod val="130000"/>
                </a:srgbClr>
              </a:gs>
              <a:gs pos="100000">
                <a:srgbClr val="7BCF2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Vitamin-Mineral</a:t>
            </a:r>
            <a:endParaRPr kumimoji="0" lang="tr-TR" sz="16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7 Oval"/>
          <p:cNvSpPr/>
          <p:nvPr/>
        </p:nvSpPr>
        <p:spPr>
          <a:xfrm>
            <a:off x="5207665" y="652494"/>
            <a:ext cx="1285884" cy="1285884"/>
          </a:xfrm>
          <a:prstGeom prst="ellipse">
            <a:avLst/>
          </a:prstGeom>
          <a:gradFill rotWithShape="1">
            <a:gsLst>
              <a:gs pos="0">
                <a:srgbClr val="F4891E">
                  <a:shade val="51000"/>
                  <a:satMod val="130000"/>
                </a:srgbClr>
              </a:gs>
              <a:gs pos="80000">
                <a:srgbClr val="F4891E">
                  <a:shade val="93000"/>
                  <a:satMod val="130000"/>
                </a:srgbClr>
              </a:gs>
              <a:gs pos="100000">
                <a:srgbClr val="F4891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Karbonhidrat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8 Oval"/>
          <p:cNvSpPr/>
          <p:nvPr/>
        </p:nvSpPr>
        <p:spPr>
          <a:xfrm>
            <a:off x="1685919" y="3041478"/>
            <a:ext cx="1285884" cy="1285884"/>
          </a:xfrm>
          <a:prstGeom prst="ellipse">
            <a:avLst/>
          </a:prstGeom>
          <a:gradFill rotWithShape="1">
            <a:gsLst>
              <a:gs pos="0">
                <a:srgbClr val="F4891E">
                  <a:shade val="51000"/>
                  <a:satMod val="130000"/>
                </a:srgbClr>
              </a:gs>
              <a:gs pos="80000">
                <a:srgbClr val="F4891E">
                  <a:shade val="93000"/>
                  <a:satMod val="130000"/>
                </a:srgbClr>
              </a:gs>
              <a:gs pos="100000">
                <a:srgbClr val="F4891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Yağ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9 Oval"/>
          <p:cNvSpPr/>
          <p:nvPr/>
        </p:nvSpPr>
        <p:spPr>
          <a:xfrm>
            <a:off x="3911097" y="2507453"/>
            <a:ext cx="2026142" cy="2026142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BESİN</a:t>
            </a:r>
            <a:endParaRPr kumimoji="0" lang="tr-TR" sz="32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20842E-6 L 0.16528 0.30418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0421E-6 L -0.09462 0.34629 " pathEditMode="relative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3347E-6 L -0.23611 0.08397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8758E-6 L -0.18108 -0.25191 " pathEditMode="relative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4631E-6 L 0.11025 -0.29378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26232E-6 L 0.26789 -2.26232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8"/>
          <a:stretch/>
        </p:blipFill>
        <p:spPr>
          <a:xfrm>
            <a:off x="6314667" y="1584355"/>
            <a:ext cx="3442319" cy="342221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5853" y="319889"/>
            <a:ext cx="8596668" cy="893275"/>
          </a:xfrm>
        </p:spPr>
        <p:txBody>
          <a:bodyPr>
            <a:normAutofit/>
          </a:bodyPr>
          <a:lstStyle/>
          <a:p>
            <a:r>
              <a:rPr lang="tr-TR" sz="4800" dirty="0"/>
              <a:t>Uykunuza Dikkat Edin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5853" y="1363884"/>
            <a:ext cx="6094658" cy="5127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/>
              <a:t>Sağlıklı bir hayat için uyku, yemek-içmek kadar önemli bir </a:t>
            </a:r>
            <a:r>
              <a:rPr lang="tr-TR" sz="2000" b="1" dirty="0" smtClean="0"/>
              <a:t>ihtiyaçtır.</a:t>
            </a:r>
            <a:r>
              <a:rPr lang="tr-TR" sz="2000" dirty="0"/>
              <a:t> </a:t>
            </a:r>
            <a:r>
              <a:rPr lang="tr-TR" sz="2000" b="1" dirty="0" smtClean="0"/>
              <a:t>Uyku </a:t>
            </a:r>
            <a:r>
              <a:rPr lang="tr-TR" sz="2000" b="1" dirty="0"/>
              <a:t>sayesinde bedenimiz dinlenir, zihnimiz yenilenir. </a:t>
            </a:r>
            <a:r>
              <a:rPr lang="tr-TR" sz="2000" b="1" dirty="0" smtClean="0"/>
              <a:t>Organlarımız</a:t>
            </a:r>
            <a:r>
              <a:rPr lang="tr-TR" sz="2000" dirty="0"/>
              <a:t> </a:t>
            </a:r>
            <a:r>
              <a:rPr lang="tr-TR" sz="2000" b="1" dirty="0" smtClean="0"/>
              <a:t>yenilenip </a:t>
            </a:r>
            <a:r>
              <a:rPr lang="tr-TR" sz="2000" b="1" dirty="0"/>
              <a:t>kendini tamir eder. Çocuklar uyudukça büyürler; </a:t>
            </a:r>
            <a:r>
              <a:rPr lang="tr-TR" sz="2000" b="1" dirty="0" smtClean="0"/>
              <a:t>gençler,</a:t>
            </a:r>
            <a:r>
              <a:rPr lang="tr-TR" sz="2000" dirty="0"/>
              <a:t> </a:t>
            </a:r>
            <a:r>
              <a:rPr lang="tr-TR" sz="2000" b="1" dirty="0" smtClean="0"/>
              <a:t>orta </a:t>
            </a:r>
            <a:r>
              <a:rPr lang="tr-TR" sz="2000" b="1" dirty="0"/>
              <a:t>yaşlılar ve yaşlılar uykuyla sağlıklarını korurlar</a:t>
            </a:r>
            <a:r>
              <a:rPr lang="tr-TR" sz="2000" b="1" dirty="0" smtClean="0"/>
              <a:t>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Çocuklar için uyku süresi </a:t>
            </a:r>
            <a:r>
              <a:rPr lang="tr-TR" sz="2000" b="1" dirty="0"/>
              <a:t>10-12 saattir. </a:t>
            </a:r>
            <a:r>
              <a:rPr lang="tr-TR" sz="2000" dirty="0"/>
              <a:t>Her gün aynı </a:t>
            </a:r>
            <a:r>
              <a:rPr lang="tr-TR" sz="2000" dirty="0" smtClean="0"/>
              <a:t>saatlerde yatağa </a:t>
            </a:r>
            <a:r>
              <a:rPr lang="tr-TR" sz="2000" dirty="0"/>
              <a:t>girip aynı saatlerde kalkmak en güzelidir.</a:t>
            </a:r>
          </a:p>
          <a:p>
            <a:r>
              <a:rPr lang="nb-NO" sz="2000" dirty="0"/>
              <a:t>Erken yatıp erken kalkmak </a:t>
            </a:r>
            <a:r>
              <a:rPr lang="nb-NO" sz="2000" b="1" dirty="0"/>
              <a:t>bedenin dinç olmasını </a:t>
            </a:r>
            <a:r>
              <a:rPr lang="nb-NO" sz="2000" dirty="0"/>
              <a:t>sağlar.</a:t>
            </a:r>
          </a:p>
          <a:p>
            <a:r>
              <a:rPr lang="tr-TR" sz="2000" dirty="0"/>
              <a:t>Uykunun bize fayda vermesi için </a:t>
            </a:r>
            <a:r>
              <a:rPr lang="tr-TR" sz="2000" b="1" dirty="0"/>
              <a:t>karanlıkta uyumak </a:t>
            </a:r>
            <a:r>
              <a:rPr lang="tr-TR" sz="2000" dirty="0"/>
              <a:t>gerekir.</a:t>
            </a:r>
          </a:p>
        </p:txBody>
      </p:sp>
    </p:spTree>
    <p:extLst>
      <p:ext uri="{BB962C8B-B14F-4D97-AF65-F5344CB8AC3E}">
        <p14:creationId xmlns:p14="http://schemas.microsoft.com/office/powerpoint/2010/main" val="13862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0300" t="20386" r="23889" b="25102"/>
          <a:stretch/>
        </p:blipFill>
        <p:spPr>
          <a:xfrm>
            <a:off x="668263" y="689727"/>
            <a:ext cx="8702074" cy="53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980792"/>
            <a:ext cx="8596668" cy="712206"/>
          </a:xfrm>
        </p:spPr>
        <p:txBody>
          <a:bodyPr>
            <a:normAutofit/>
          </a:bodyPr>
          <a:lstStyle/>
          <a:p>
            <a:r>
              <a:rPr lang="tr-TR" b="1" dirty="0" smtClean="0"/>
              <a:t>Teknolojinin Zararlarından </a:t>
            </a:r>
            <a:r>
              <a:rPr lang="tr-TR" b="1" dirty="0"/>
              <a:t>Korunun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88898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Zararlı besinler, kirli beden ve çevre, </a:t>
            </a:r>
            <a:r>
              <a:rPr lang="tr-TR" sz="2800" b="1" dirty="0" smtClean="0"/>
              <a:t>hareketsizlik,</a:t>
            </a:r>
            <a:r>
              <a:rPr lang="tr-TR" sz="2800" dirty="0"/>
              <a:t> </a:t>
            </a:r>
            <a:r>
              <a:rPr lang="tr-TR" sz="2800" b="1" dirty="0" smtClean="0"/>
              <a:t>uykusuzluk </a:t>
            </a:r>
            <a:r>
              <a:rPr lang="tr-TR" sz="2800" b="1" dirty="0"/>
              <a:t>dışında sağlığımıza zarar veren bir </a:t>
            </a:r>
            <a:r>
              <a:rPr lang="tr-TR" sz="2800" b="1" dirty="0" smtClean="0"/>
              <a:t>diğer</a:t>
            </a:r>
            <a:r>
              <a:rPr lang="tr-TR" sz="2800" dirty="0"/>
              <a:t> </a:t>
            </a:r>
            <a:r>
              <a:rPr lang="tr-TR" sz="2800" b="1" dirty="0" smtClean="0"/>
              <a:t>şey </a:t>
            </a:r>
            <a:r>
              <a:rPr lang="tr-TR" sz="2800" b="1" dirty="0"/>
              <a:t>de teknolojik aletlerin aşırı kullanımıdır</a:t>
            </a:r>
            <a:r>
              <a:rPr lang="tr-TR" sz="2800" b="1" dirty="0" smtClean="0"/>
              <a:t>.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/>
              <a:t>Günlük tablet, telefon, bilgisayar ve televizyon </a:t>
            </a:r>
            <a:r>
              <a:rPr lang="tr-TR" sz="2800" dirty="0" smtClean="0"/>
              <a:t>başında geçireceğiniz </a:t>
            </a:r>
            <a:r>
              <a:rPr lang="tr-TR" sz="2800" dirty="0"/>
              <a:t>toplam süre </a:t>
            </a:r>
            <a:r>
              <a:rPr lang="tr-TR" sz="2800" b="1" dirty="0"/>
              <a:t>1,5-2 saati </a:t>
            </a:r>
            <a:r>
              <a:rPr lang="tr-TR" sz="2800" dirty="0"/>
              <a:t>geçmemelidir. </a:t>
            </a:r>
          </a:p>
        </p:txBody>
      </p:sp>
    </p:spTree>
    <p:extLst>
      <p:ext uri="{BB962C8B-B14F-4D97-AF65-F5344CB8AC3E}">
        <p14:creationId xmlns:p14="http://schemas.microsoft.com/office/powerpoint/2010/main" val="37344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097" t="26992" r="36247" b="29895"/>
          <a:stretch/>
        </p:blipFill>
        <p:spPr>
          <a:xfrm>
            <a:off x="769802" y="1557196"/>
            <a:ext cx="9111408" cy="40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243" y="645814"/>
            <a:ext cx="8596668" cy="255005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dirty="0" smtClean="0">
                <a:latin typeface="Georgia" panose="02040502050405020303" pitchFamily="18" charset="0"/>
              </a:rPr>
              <a:t>DUYARLILIĞINIZ İÇİN TEŞEKKÜR EDER</a:t>
            </a:r>
            <a:br>
              <a:rPr lang="tr-TR" sz="5400" dirty="0" smtClean="0">
                <a:latin typeface="Georgia" panose="02040502050405020303" pitchFamily="18" charset="0"/>
              </a:rPr>
            </a:br>
            <a:r>
              <a:rPr lang="tr-TR" sz="5400" dirty="0" smtClean="0">
                <a:latin typeface="Georgia" panose="02040502050405020303" pitchFamily="18" charset="0"/>
              </a:rPr>
              <a:t>SAĞLIKLI GÜNLER DİLERİZ</a:t>
            </a:r>
            <a:endParaRPr lang="tr-TR" sz="5400" dirty="0">
              <a:latin typeface="Georgia" panose="020405020504050203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51" y="3331674"/>
            <a:ext cx="3178003" cy="31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Proteinler vücudun </a:t>
            </a:r>
            <a:r>
              <a:rPr lang="tr-TR" b="1" dirty="0" smtClean="0"/>
              <a:t>yapıtaşlarıdır.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Büyüme ve gelişme için en önemli</a:t>
            </a:r>
          </a:p>
          <a:p>
            <a:pPr marL="0" indent="361950">
              <a:buNone/>
            </a:pPr>
            <a:r>
              <a:rPr lang="tr-TR" dirty="0"/>
              <a:t>besin öğesidir.</a:t>
            </a:r>
          </a:p>
          <a:p>
            <a:r>
              <a:rPr lang="tr-TR" dirty="0"/>
              <a:t>Bağışıklık sistemimizi korur ve</a:t>
            </a:r>
          </a:p>
          <a:p>
            <a:pPr marL="0" indent="361950">
              <a:buNone/>
            </a:pPr>
            <a:r>
              <a:rPr lang="tr-TR" dirty="0"/>
              <a:t>güçlendirir.</a:t>
            </a:r>
          </a:p>
          <a:p>
            <a:r>
              <a:rPr lang="tr-TR" dirty="0"/>
              <a:t>Vücutta enerji kaynağı olarak</a:t>
            </a:r>
          </a:p>
          <a:p>
            <a:pPr marL="0" indent="361950">
              <a:buNone/>
            </a:pPr>
            <a:r>
              <a:rPr lang="tr-TR" dirty="0"/>
              <a:t>kullanılır</a:t>
            </a:r>
          </a:p>
          <a:p>
            <a:r>
              <a:rPr lang="nn-NO" dirty="0"/>
              <a:t>Kan, kemik ve kas hücrelerimizi</a:t>
            </a:r>
          </a:p>
          <a:p>
            <a:pPr marL="0" indent="361950">
              <a:buNone/>
            </a:pPr>
            <a:r>
              <a:rPr lang="tr-TR" dirty="0"/>
              <a:t>oluşturur</a:t>
            </a:r>
          </a:p>
          <a:p>
            <a:r>
              <a:rPr lang="tr-TR" dirty="0"/>
              <a:t>Hücrelerin yenilenmesi için</a:t>
            </a:r>
          </a:p>
          <a:p>
            <a:pPr marL="0" indent="361950">
              <a:buNone/>
            </a:pPr>
            <a:r>
              <a:rPr lang="tr-TR" dirty="0"/>
              <a:t>önemlidir.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9"/>
          <a:stretch/>
        </p:blipFill>
        <p:spPr>
          <a:xfrm>
            <a:off x="4843604" y="2703269"/>
            <a:ext cx="4852656" cy="20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Protein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Süt</a:t>
            </a:r>
            <a:endParaRPr lang="tr-TR" dirty="0"/>
          </a:p>
          <a:p>
            <a:r>
              <a:rPr lang="tr-TR" dirty="0"/>
              <a:t>Süt </a:t>
            </a:r>
            <a:r>
              <a:rPr lang="tr-TR" dirty="0" smtClean="0"/>
              <a:t>ürünleri</a:t>
            </a:r>
            <a:endParaRPr lang="tr-TR" dirty="0"/>
          </a:p>
          <a:p>
            <a:r>
              <a:rPr lang="tr-TR" dirty="0" smtClean="0"/>
              <a:t>Et</a:t>
            </a:r>
            <a:endParaRPr lang="tr-TR" dirty="0"/>
          </a:p>
          <a:p>
            <a:r>
              <a:rPr lang="tr-TR" dirty="0" smtClean="0"/>
              <a:t>Yumurta</a:t>
            </a:r>
            <a:endParaRPr lang="tr-TR" dirty="0"/>
          </a:p>
          <a:p>
            <a:r>
              <a:rPr lang="tr-TR" dirty="0" smtClean="0"/>
              <a:t>Balık</a:t>
            </a:r>
            <a:endParaRPr lang="tr-TR" dirty="0"/>
          </a:p>
          <a:p>
            <a:r>
              <a:rPr lang="tr-TR" dirty="0" smtClean="0"/>
              <a:t>Kuru baklagiller</a:t>
            </a:r>
            <a:endParaRPr lang="tr-TR" dirty="0"/>
          </a:p>
          <a:p>
            <a:pPr marL="0" indent="361950">
              <a:buNone/>
            </a:pPr>
            <a:endParaRPr lang="tr-TR" dirty="0" smtClean="0"/>
          </a:p>
          <a:p>
            <a:pPr marL="0" indent="361950">
              <a:buNone/>
            </a:pPr>
            <a:r>
              <a:rPr lang="fi-FI" dirty="0" smtClean="0"/>
              <a:t>zengin </a:t>
            </a:r>
            <a:r>
              <a:rPr lang="fi-FI" dirty="0"/>
              <a:t>ve kaliteli protein kaynağıdır.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57" y="1671702"/>
            <a:ext cx="4899988" cy="31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Protein Eksikliği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Yeterli protein alınmazsa büyüme durur, vücut direnci</a:t>
            </a:r>
          </a:p>
          <a:p>
            <a:pPr marL="0" indent="0">
              <a:buNone/>
            </a:pPr>
            <a:r>
              <a:rPr lang="tr-TR" sz="2400" dirty="0"/>
              <a:t>azalır, </a:t>
            </a:r>
            <a:r>
              <a:rPr lang="tr-TR" sz="2400" dirty="0" smtClean="0"/>
              <a:t>hastalıklara </a:t>
            </a:r>
            <a:r>
              <a:rPr lang="tr-TR" sz="2400" dirty="0"/>
              <a:t>yakalanma riski artar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/>
              <a:t>İlköğretim çağı çocuklarının günlük </a:t>
            </a:r>
            <a:r>
              <a:rPr lang="tr-TR" sz="2400" dirty="0" smtClean="0"/>
              <a:t>protein gereksinimi</a:t>
            </a:r>
            <a:r>
              <a:rPr lang="tr-TR" sz="2400" dirty="0"/>
              <a:t>;</a:t>
            </a:r>
          </a:p>
          <a:p>
            <a:r>
              <a:rPr lang="tr-TR" sz="2400" dirty="0"/>
              <a:t>2 bardak süt veya yoğurt,</a:t>
            </a:r>
          </a:p>
          <a:p>
            <a:r>
              <a:rPr lang="tr-TR" sz="2400" dirty="0"/>
              <a:t>1-2 kibrit kutusu peynir,</a:t>
            </a:r>
          </a:p>
          <a:p>
            <a:r>
              <a:rPr lang="tr-TR" sz="2400" dirty="0"/>
              <a:t>3-4 köfte kadar tavuk, balık veya et ile karşılanabilir.</a:t>
            </a:r>
          </a:p>
        </p:txBody>
      </p:sp>
    </p:spTree>
    <p:extLst>
      <p:ext uri="{BB962C8B-B14F-4D97-AF65-F5344CB8AC3E}">
        <p14:creationId xmlns:p14="http://schemas.microsoft.com/office/powerpoint/2010/main" val="16216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/>
              <a:t>Yağ</a:t>
            </a:r>
            <a:endParaRPr lang="tr-TR" sz="6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En çok enerji veren besin öğesidir.</a:t>
            </a:r>
          </a:p>
          <a:p>
            <a:r>
              <a:rPr lang="tr-TR" sz="4000" dirty="0"/>
              <a:t>Vücudu darbelere karşı korur.</a:t>
            </a:r>
          </a:p>
          <a:p>
            <a:r>
              <a:rPr lang="tr-TR" sz="4000" dirty="0"/>
              <a:t>Vücut ısısını kontrol eder.</a:t>
            </a:r>
          </a:p>
          <a:p>
            <a:r>
              <a:rPr lang="tr-TR" sz="4000" dirty="0"/>
              <a:t>Depo besin olarak görev yapar.</a:t>
            </a:r>
          </a:p>
        </p:txBody>
      </p:sp>
    </p:spTree>
    <p:extLst>
      <p:ext uri="{BB962C8B-B14F-4D97-AF65-F5344CB8AC3E}">
        <p14:creationId xmlns:p14="http://schemas.microsoft.com/office/powerpoint/2010/main" val="12543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013" y="1517794"/>
            <a:ext cx="8596668" cy="2393304"/>
          </a:xfrm>
        </p:spPr>
        <p:txBody>
          <a:bodyPr>
            <a:normAutofit/>
          </a:bodyPr>
          <a:lstStyle/>
          <a:p>
            <a:r>
              <a:rPr lang="tr-TR" sz="2400" dirty="0"/>
              <a:t>Çocukların hızlı gelişmesini sağlayan ve </a:t>
            </a:r>
            <a:r>
              <a:rPr lang="tr-TR" sz="2400" dirty="0" smtClean="0"/>
              <a:t>aktif hayatını </a:t>
            </a:r>
            <a:r>
              <a:rPr lang="tr-TR" sz="2400" dirty="0"/>
              <a:t>destekleyen önemli bir enerji kaynağıdır.</a:t>
            </a:r>
          </a:p>
          <a:p>
            <a:r>
              <a:rPr lang="tr-TR" sz="2400" dirty="0"/>
              <a:t>Yetersiz yağ alımı büyüme ve gelişmeyi yavaşlatır.</a:t>
            </a:r>
          </a:p>
          <a:p>
            <a:r>
              <a:rPr lang="tr-TR" sz="2400" dirty="0"/>
              <a:t>Margarin ve tereyağı gibi katı </a:t>
            </a:r>
            <a:r>
              <a:rPr lang="tr-TR" sz="2400" dirty="0" smtClean="0"/>
              <a:t>yağlar yerine zeytinyağı </a:t>
            </a:r>
            <a:r>
              <a:rPr lang="tr-TR" sz="2400" dirty="0"/>
              <a:t>gibi </a:t>
            </a:r>
            <a:r>
              <a:rPr lang="tr-TR" sz="2400" dirty="0" smtClean="0"/>
              <a:t>sağlıklı sıvıyağların tüketiminin arttırılması </a:t>
            </a:r>
            <a:r>
              <a:rPr lang="tr-TR" sz="2400" dirty="0"/>
              <a:t>uygundur.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01" y="3812467"/>
            <a:ext cx="2817749" cy="261216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26" y="4057595"/>
            <a:ext cx="3186820" cy="22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/>
              <a:t>Yağ Seçimi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77249"/>
          </a:xfrm>
        </p:spPr>
        <p:txBody>
          <a:bodyPr>
            <a:noAutofit/>
          </a:bodyPr>
          <a:lstStyle/>
          <a:p>
            <a:r>
              <a:rPr lang="tr-TR" sz="2400" dirty="0"/>
              <a:t>Damar sağlığı açısından zeytinyağı, balık yağları </a:t>
            </a:r>
            <a:r>
              <a:rPr lang="tr-TR" sz="2400" dirty="0" smtClean="0"/>
              <a:t>ve ceviz</a:t>
            </a:r>
            <a:r>
              <a:rPr lang="tr-TR" sz="2400" dirty="0"/>
              <a:t>, keten tohumu, badem, fındık, fıstık </a:t>
            </a:r>
            <a:r>
              <a:rPr lang="tr-TR" sz="2400" dirty="0" smtClean="0"/>
              <a:t>gibi yağlı </a:t>
            </a:r>
            <a:r>
              <a:rPr lang="tr-TR" sz="2400" dirty="0"/>
              <a:t>tohumlar koruyucu besinlerdir.</a:t>
            </a:r>
          </a:p>
          <a:p>
            <a:r>
              <a:rPr lang="tr-TR" sz="2400" dirty="0"/>
              <a:t>Yağlı sığır ve koyun etleri, bazı katı yağlar, tam yağlı süt, peynir </a:t>
            </a:r>
            <a:r>
              <a:rPr lang="tr-TR" sz="2400" dirty="0" smtClean="0"/>
              <a:t>ve tereyağı </a:t>
            </a:r>
            <a:r>
              <a:rPr lang="tr-TR" sz="2400" dirty="0"/>
              <a:t>çok fazla tüketildiklerinde yüksek kolesterol ve </a:t>
            </a:r>
            <a:r>
              <a:rPr lang="tr-TR" sz="2400" dirty="0" smtClean="0"/>
              <a:t>doymuş yağ </a:t>
            </a:r>
            <a:r>
              <a:rPr lang="tr-TR" sz="2400" dirty="0"/>
              <a:t>içerikleri nedeniyle damar sağlığı için risk oluşturabilir.</a:t>
            </a:r>
          </a:p>
          <a:p>
            <a:r>
              <a:rPr lang="tr-TR" sz="2400" dirty="0"/>
              <a:t>Mısırözü, ayçiçeği ve soya yağı kolesterol </a:t>
            </a:r>
            <a:r>
              <a:rPr lang="tr-TR" sz="2400" dirty="0" smtClean="0"/>
              <a:t>içermez ancak </a:t>
            </a:r>
            <a:r>
              <a:rPr lang="tr-TR" sz="2400" dirty="0"/>
              <a:t>özellikle kızartılarak </a:t>
            </a:r>
            <a:r>
              <a:rPr lang="tr-TR" sz="2400" dirty="0" smtClean="0"/>
              <a:t>kullanıldıklarında damar </a:t>
            </a:r>
            <a:r>
              <a:rPr lang="tr-TR" sz="2400" dirty="0"/>
              <a:t>hastalığı riskini arttırırlar.</a:t>
            </a:r>
          </a:p>
        </p:txBody>
      </p:sp>
    </p:spTree>
    <p:extLst>
      <p:ext uri="{BB962C8B-B14F-4D97-AF65-F5344CB8AC3E}">
        <p14:creationId xmlns:p14="http://schemas.microsoft.com/office/powerpoint/2010/main" val="10897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1258</Words>
  <Application>Microsoft Office PowerPoint</Application>
  <PresentationFormat>Geniş ekran</PresentationFormat>
  <Paragraphs>157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0" baseType="lpstr">
      <vt:lpstr>Arial</vt:lpstr>
      <vt:lpstr>Calibri</vt:lpstr>
      <vt:lpstr>Georgia</vt:lpstr>
      <vt:lpstr>Trebuchet MS</vt:lpstr>
      <vt:lpstr>Wingdings 3</vt:lpstr>
      <vt:lpstr>Yüzeyler</vt:lpstr>
      <vt:lpstr>PowerPoint Sunusu</vt:lpstr>
      <vt:lpstr>BESLENME</vt:lpstr>
      <vt:lpstr>PowerPoint Sunusu</vt:lpstr>
      <vt:lpstr>Proteinler vücudun yapıtaşlarıdır.</vt:lpstr>
      <vt:lpstr>Protein Kaynakları</vt:lpstr>
      <vt:lpstr>Protein Eksikliği</vt:lpstr>
      <vt:lpstr>Yağ</vt:lpstr>
      <vt:lpstr>PowerPoint Sunusu</vt:lpstr>
      <vt:lpstr>Yağ Seçimi</vt:lpstr>
      <vt:lpstr>Karbonhidratlar vücuda enerji sağlar</vt:lpstr>
      <vt:lpstr>Karbonhidratlar</vt:lpstr>
      <vt:lpstr>Mineraller</vt:lpstr>
      <vt:lpstr>PowerPoint Sunusu</vt:lpstr>
      <vt:lpstr>Vitaminler</vt:lpstr>
      <vt:lpstr>Su</vt:lpstr>
      <vt:lpstr>İçecek Seçimi</vt:lpstr>
      <vt:lpstr>Besin Grupları</vt:lpstr>
      <vt:lpstr>Tüketiminde Dikkatli Davranılacak Besinler</vt:lpstr>
      <vt:lpstr>GÜNDE KAÇ ÖĞÜN YEMEK YEMELİYİZ?</vt:lpstr>
      <vt:lpstr>EN ÖNEMLİ ÖĞÜNÜMÜZ NE VE NEDEN?</vt:lpstr>
      <vt:lpstr>Kahvaltı: Çok önemli bir öğün</vt:lpstr>
      <vt:lpstr>BİR ÖĞÜNDE HER BESİN GRUBUNDAN YEMELİYİZ.</vt:lpstr>
      <vt:lpstr>“Fast Food” Ürünlerin Zararları</vt:lpstr>
      <vt:lpstr>ÇOCUĞUMUN BESLENME ÇANTASINDA NELER OLMALI?</vt:lpstr>
      <vt:lpstr>HİJYEN</vt:lpstr>
      <vt:lpstr>Sizce Kişisel Bakımda Dikkat Edilmesi Gerekenler Nelerdir?</vt:lpstr>
      <vt:lpstr>Kişisel Bakımda Dikkat  Edilmesi Gerekenler </vt:lpstr>
      <vt:lpstr>Hareketli Olun, Spor Yapın</vt:lpstr>
      <vt:lpstr>Sporun Faydaları </vt:lpstr>
      <vt:lpstr>Uykunuza Dikkat Edin</vt:lpstr>
      <vt:lpstr>PowerPoint Sunusu</vt:lpstr>
      <vt:lpstr>Teknolojinin Zararlarından Korunun</vt:lpstr>
      <vt:lpstr>PowerPoint Sunusu</vt:lpstr>
      <vt:lpstr>DUYARLILIĞINIZ İÇİN TEŞEKKÜR EDER SAĞLIKLI GÜNLER DİLERİZ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39</cp:revision>
  <dcterms:created xsi:type="dcterms:W3CDTF">2019-01-14T12:30:13Z</dcterms:created>
  <dcterms:modified xsi:type="dcterms:W3CDTF">2019-01-15T13:01:28Z</dcterms:modified>
</cp:coreProperties>
</file>